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der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r. ar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Shape 97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–Jon Hansen</a:t>
            </a:r>
          </a:p>
        </p:txBody>
      </p:sp>
      <p:sp>
        <p:nvSpPr>
          <p:cNvPr id="106" name="Shape 106"/>
          <p:cNvSpPr/>
          <p:nvPr>
            <p:ph type="body" sz="quarter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“Skriv et citat her”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r. ar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andre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centrere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lodre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punkter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79" name="Shape 79"/>
          <p:cNvSpPr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teg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3599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://www.netplan.dk/index.php/10-sectionnetplan/catnyheder/130-ny-med-2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hyperlink" Target="http://ktelektric.dk/kompetencer/industri/automation/projektledelse" TargetMode="External"/><Relationship Id="rId5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Medicinsk Teknologivurdening </a:t>
            </a:r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 virtuel hjemmepleje i Favrskov Kommune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Organisation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2700"/>
            </a:pPr>
            <a:r>
              <a:t>Case</a:t>
            </a:r>
          </a:p>
          <a:p>
            <a:pPr>
              <a:buBlip>
                <a:blip r:embed="rId2"/>
              </a:buBlip>
              <a:defRPr sz="2700"/>
            </a:pPr>
            <a:r>
              <a:t>Indførelse af nye arbejdsgange</a:t>
            </a:r>
          </a:p>
          <a:p>
            <a:pPr lvl="1">
              <a:buBlip>
                <a:blip r:embed="rId2"/>
              </a:buBlip>
              <a:defRPr sz="2000"/>
            </a:pPr>
            <a:r>
              <a:t>Superbrugere</a:t>
            </a:r>
          </a:p>
          <a:p>
            <a:pPr lvl="1">
              <a:buBlip>
                <a:blip r:embed="rId2"/>
              </a:buBlip>
              <a:defRPr sz="2000"/>
            </a:pPr>
            <a:r>
              <a:t>Callcenter</a:t>
            </a:r>
          </a:p>
          <a:p>
            <a:pPr>
              <a:buBlip>
                <a:blip r:embed="rId2"/>
              </a:buBlip>
              <a:defRPr sz="2700"/>
            </a:pPr>
            <a:r>
              <a:t>Modtagelse primært positiv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05600" y="2578100"/>
            <a:ext cx="5702300" cy="6578600"/>
          </a:xfrm>
          <a:prstGeom prst="rect">
            <a:avLst/>
          </a:prstGeom>
        </p:spPr>
      </p:pic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Økonomi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393699" indent="-393699">
              <a:buBlip>
                <a:blip r:embed="rId3"/>
              </a:buBlip>
              <a:defRPr sz="2700"/>
            </a:lvl1pPr>
          </a:lstStyle>
          <a:p>
            <a:pPr/>
            <a:r>
              <a:t>Hvilke økonomiske omkostninger er der ved implementering og drift af virtuel hjemmepleje med videoopkald sammenlignet med konventionel fysisk hjemmepleje i Farvskov Kommune?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Økonomi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2700"/>
            </a:pPr>
            <a:r>
              <a:t>Udfordringer undervejs</a:t>
            </a:r>
          </a:p>
          <a:p>
            <a:pPr lvl="1">
              <a:buBlip>
                <a:blip r:embed="rId2"/>
              </a:buBlip>
              <a:defRPr sz="2000"/>
            </a:pPr>
            <a:r>
              <a:t>Indsamling af informationer</a:t>
            </a:r>
          </a:p>
          <a:p>
            <a:pPr lvl="1">
              <a:buBlip>
                <a:blip r:embed="rId2"/>
              </a:buBlip>
              <a:defRPr sz="2000"/>
            </a:pPr>
            <a:r>
              <a:t>Sammenligning af fysiske besøg vs. virtuelle besøg</a:t>
            </a:r>
          </a:p>
          <a:p>
            <a:pPr>
              <a:buBlip>
                <a:blip r:embed="rId2"/>
              </a:buBlip>
              <a:defRPr sz="2700"/>
            </a:pPr>
            <a:r>
              <a:t>Konklusion</a:t>
            </a:r>
          </a:p>
        </p:txBody>
      </p:sp>
      <p:pic>
        <p:nvPicPr>
          <p:cNvPr id="176" name="Snip20160629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2337" y="1797414"/>
            <a:ext cx="7904348" cy="7488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" dur="10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2"/>
      <p:bldP build="whole" bldLvl="1" animBg="1" rev="0" advAuto="0" spid="17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Etik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6770" indent="-326770" defTabSz="484886">
              <a:spcBef>
                <a:spcPts val="1900"/>
              </a:spcBef>
              <a:buBlip>
                <a:blip r:embed="rId2"/>
              </a:buBlip>
              <a:defRPr sz="2241"/>
            </a:pPr>
            <a:r>
              <a:t>Autonomi for borgeren</a:t>
            </a:r>
          </a:p>
          <a:p>
            <a:pPr marL="326770" indent="-326770" defTabSz="484886">
              <a:spcBef>
                <a:spcPts val="1900"/>
              </a:spcBef>
              <a:buBlip>
                <a:blip r:embed="rId2"/>
              </a:buBlip>
              <a:defRPr sz="2241"/>
            </a:pPr>
            <a:r>
              <a:t>Fremme autonomi for borgeren gennem kommunikation, undervisning og læring</a:t>
            </a:r>
          </a:p>
          <a:p>
            <a:pPr marL="326770" indent="-326770" defTabSz="484886">
              <a:spcBef>
                <a:spcPts val="1900"/>
              </a:spcBef>
              <a:buBlip>
                <a:blip r:embed="rId2"/>
              </a:buBlip>
              <a:defRPr sz="2241"/>
            </a:pPr>
            <a:r>
              <a:t>Fremme personlig udvikling af sundhedsprofessionelle gennem kommunikation, undervisning og læring</a:t>
            </a:r>
          </a:p>
          <a:p>
            <a:pPr marL="326770" indent="-326770" defTabSz="484886">
              <a:spcBef>
                <a:spcPts val="1900"/>
              </a:spcBef>
              <a:buBlip>
                <a:blip r:embed="rId2"/>
              </a:buBlip>
              <a:defRPr sz="2241"/>
            </a:pPr>
            <a:r>
              <a:t>Fremme en retfærdig fordeling af ressourcer</a:t>
            </a:r>
          </a:p>
          <a:p>
            <a:pPr marL="326770" indent="-326770" defTabSz="484886">
              <a:spcBef>
                <a:spcPts val="1900"/>
              </a:spcBef>
              <a:buBlip>
                <a:blip r:embed="rId2"/>
              </a:buBlip>
              <a:defRPr sz="2241"/>
            </a:pPr>
            <a:r>
              <a:t>Undgå skade af borgeren i form af insufficient datasikkerhed</a:t>
            </a:r>
          </a:p>
        </p:txBody>
      </p:sp>
      <p:pic>
        <p:nvPicPr>
          <p:cNvPr id="18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3915" y="2844800"/>
            <a:ext cx="5998329" cy="604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6488124" y="8899909"/>
            <a:ext cx="614995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Jørgen Husted “Det etiske hjul” http://bjarnewandresen.dk/etik-i-paedagogisk-arbejde/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Konklusion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2700"/>
            </a:pPr>
            <a:r>
              <a:t>Appinux' løsning med videoopkald i Favrskov Kommune til dels imødekommer de teknologiske forudsætninger</a:t>
            </a:r>
          </a:p>
          <a:p>
            <a:pPr>
              <a:buBlip>
                <a:blip r:embed="rId2"/>
              </a:buBlip>
              <a:defRPr sz="2700"/>
            </a:pPr>
            <a:r>
              <a:t>De borgermæssige rammer for tilfredshed, borgeraccept og tryghed er opfyldt og organisatorisk har modtagelsen af ændringer i arbejdsgange være overvejende positiv</a:t>
            </a:r>
          </a:p>
          <a:p>
            <a:pPr>
              <a:buBlip>
                <a:blip r:embed="rId2"/>
              </a:buBlip>
              <a:defRPr sz="2700"/>
            </a:pPr>
            <a:r>
              <a:t>Økonomisk set er der ikke et entydigt svar på, hvorvidt indførelse af videoopkald i Favrskov Kommune er rentabelt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55600"/>
            <a:ext cx="12293600" cy="6070600"/>
          </a:xfrm>
          <a:prstGeom prst="rect">
            <a:avLst/>
          </a:prstGeom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Introduktion</a:t>
            </a:r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6555073" y="6124061"/>
            <a:ext cx="614424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http://www.netplan.dk/index.php/10-sectionnetplan/catnyheder/130-ny-med-2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Projektstyrelsen  </a:t>
            </a:r>
          </a:p>
        </p:txBody>
      </p:sp>
      <p:sp>
        <p:nvSpPr>
          <p:cNvPr id="140" name="Shape 140"/>
          <p:cNvSpPr/>
          <p:nvPr>
            <p:ph type="body" sz="half" idx="1"/>
          </p:nvPr>
        </p:nvSpPr>
        <p:spPr>
          <a:xfrm>
            <a:off x="647700" y="2628900"/>
            <a:ext cx="4477402" cy="6477000"/>
          </a:xfrm>
          <a:prstGeom prst="rect">
            <a:avLst/>
          </a:prstGeom>
        </p:spPr>
        <p:txBody>
          <a:bodyPr/>
          <a:lstStyle/>
          <a:p>
            <a:pPr marL="393699" indent="-393699">
              <a:buBlip>
                <a:blip r:embed="rId2"/>
              </a:buBlip>
              <a:defRPr sz="2700"/>
            </a:pPr>
            <a:r>
              <a:t>Projektstart til uge 14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Møder med intressenter samt bred litteratursøgning</a:t>
            </a:r>
          </a:p>
          <a:p>
            <a:pPr marL="393699" indent="-393699">
              <a:buBlip>
                <a:blip r:embed="rId2"/>
              </a:buBlip>
              <a:defRPr sz="2700"/>
            </a:pPr>
            <a:r>
              <a:t>Delte os op </a:t>
            </a:r>
          </a:p>
          <a:p>
            <a:pPr marL="393699" indent="-393699">
              <a:buBlip>
                <a:blip r:embed="rId2"/>
              </a:buBlip>
              <a:defRPr sz="2700"/>
            </a:pPr>
            <a:r>
              <a:t>Scrum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Sprints</a:t>
            </a:r>
          </a:p>
        </p:txBody>
      </p:sp>
      <p:pic>
        <p:nvPicPr>
          <p:cNvPr id="141" name="projektledels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4068" y="3473453"/>
            <a:ext cx="7073901" cy="405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5294068" y="7535826"/>
            <a:ext cx="707390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http://ktelektric.dk/kompetencer/industri/automation/projektledelse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450378"/>
            <a:ext cx="13004801" cy="2819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" dur="1000" fill="hold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Metode 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Videnskabelige databaser 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Eksklusion- og inklusionskriterier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Kædesøgning i referencelister 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Empirisk dataindsamling i form kvalitativ interviewundersøgelse fra Farvskov Kommune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Ikke-generaliserbarhed 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Gyldighed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Høj tilfredshed</a:t>
            </a:r>
          </a:p>
          <a:p>
            <a:pPr marL="291337" indent="-291337" defTabSz="432308">
              <a:spcBef>
                <a:spcPts val="3100"/>
              </a:spcBef>
              <a:buBlip>
                <a:blip r:embed="rId2"/>
              </a:buBlip>
              <a:defRPr sz="1998"/>
            </a:pPr>
            <a:r>
              <a:t>Manglende evidens på økonomi og klinisk effekt </a:t>
            </a:r>
          </a:p>
        </p:txBody>
      </p:sp>
      <p:pic>
        <p:nvPicPr>
          <p:cNvPr id="147" name="Snip20160629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364" y="2510798"/>
            <a:ext cx="11222072" cy="671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" dur="1000" fill="hold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2"/>
      <p:bldP build="whole" bldLvl="1" animBg="1" rev="0" advAuto="0" spid="1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Teknologi</a:t>
            </a: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2184" indent="-332184">
              <a:buBlip>
                <a:blip r:embed="rId2"/>
              </a:buBlip>
            </a:pPr>
            <a:r>
              <a:rPr sz="2700"/>
              <a:t>Hvordan fungere Appinux’ løsning med videoopkald i Farvskov Kommune?</a:t>
            </a:r>
            <a:r>
              <a:t>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Dækning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Sikkerhedskrav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Kompatibililtet 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1539" y="3400076"/>
            <a:ext cx="6702801" cy="4934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Teknologi </a:t>
            </a:r>
          </a:p>
        </p:txBody>
      </p:sp>
      <p:pic>
        <p:nvPicPr>
          <p:cNvPr id="154" name="Snip20160629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806" y="1886402"/>
            <a:ext cx="10045188" cy="7515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Borger</a:t>
            </a:r>
          </a:p>
        </p:txBody>
      </p:sp>
      <p:sp>
        <p:nvSpPr>
          <p:cNvPr id="157" name="Shape 15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2184" indent="-332184">
              <a:buBlip>
                <a:blip r:embed="rId2"/>
              </a:buBlip>
            </a:pPr>
            <a:r>
              <a:rPr sz="2700"/>
              <a:t>Hvilke borgermæssige betydninger er der ved implementering og drift af virtuel hjemmepleje med videoopkald i Farvskov Kommune?</a:t>
            </a:r>
            <a:r>
              <a:t>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Tilfredshed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Borgeraccept </a:t>
            </a:r>
          </a:p>
          <a:p>
            <a:pPr lvl="1" marL="787399" indent="-393699">
              <a:buBlip>
                <a:blip r:embed="rId2"/>
              </a:buBlip>
              <a:defRPr sz="2000"/>
            </a:pPr>
            <a:r>
              <a:t>Trykhed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.</a:t>
            </a:r>
          </a:p>
        </p:txBody>
      </p:sp>
      <p:pic>
        <p:nvPicPr>
          <p:cNvPr id="15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5662" y="2940050"/>
            <a:ext cx="6985001" cy="585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Borger 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2700"/>
            </a:pPr>
            <a:r>
              <a:t>Høj tilfredshed </a:t>
            </a:r>
          </a:p>
          <a:p>
            <a:pPr>
              <a:buBlip>
                <a:blip r:embed="rId2"/>
              </a:buBlip>
              <a:defRPr sz="2700"/>
            </a:pPr>
            <a:r>
              <a:t>Frihed</a:t>
            </a:r>
          </a:p>
          <a:p>
            <a:pPr>
              <a:buBlip>
                <a:blip r:embed="rId2"/>
              </a:buBlip>
              <a:defRPr sz="2700"/>
            </a:pPr>
            <a:r>
              <a:t>Tryghed</a:t>
            </a:r>
          </a:p>
          <a:p>
            <a:pPr>
              <a:buBlip>
                <a:blip r:embed="rId2"/>
              </a:buBlip>
              <a:defRPr sz="2700"/>
            </a:pPr>
            <a:r>
              <a:t>Intens kommunikation </a:t>
            </a:r>
          </a:p>
        </p:txBody>
      </p:sp>
      <p:pic>
        <p:nvPicPr>
          <p:cNvPr id="16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7215" y="3713040"/>
            <a:ext cx="7503949" cy="4308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Organisation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3699" indent="-393699">
              <a:buBlip>
                <a:blip r:embed="rId2"/>
              </a:buBlip>
              <a:defRPr sz="2700"/>
            </a:pPr>
            <a:r>
              <a:t>Hvilke organisatoriske betydninger er der ved implementering og drift af virtuel hjemmepleje med videoopkald sammenlignet med konventionel fysisk hjemmepleje i Farvskov Kommune? </a:t>
            </a:r>
          </a:p>
          <a:p>
            <a:pPr lvl="1" marL="927100" indent="-393700">
              <a:buBlip>
                <a:blip r:embed="rId2"/>
              </a:buBlip>
              <a:defRPr sz="2000"/>
            </a:pPr>
            <a:r>
              <a:t>Forskel i arbejdsgange før/efter implementeringen af virtuel hjemmepleje </a:t>
            </a:r>
          </a:p>
          <a:p>
            <a:pPr lvl="1" marL="927100" indent="-393700">
              <a:buBlip>
                <a:blip r:embed="rId2"/>
              </a:buBlip>
              <a:defRPr sz="2000"/>
            </a:pPr>
            <a:r>
              <a:t>Implementering </a:t>
            </a:r>
          </a:p>
          <a:p>
            <a:pPr lvl="1" marL="927100" indent="-393700">
              <a:buBlip>
                <a:blip r:embed="rId2"/>
              </a:buBlip>
              <a:defRPr sz="2000"/>
            </a:pPr>
            <a:r>
              <a:t>De sundhesprofessionelles reaktion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